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BA78-8163-4376-A770-41E7E84CCF7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6CCBF-F653-41AA-8B23-0C853B754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5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27145C4-6B83-474B-8D3A-920D91695F21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A1CB83F-D870-42A6-85C5-FEF2FF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8472518" cy="121444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Освещение в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СМИ частной жизни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76586_36386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2071678"/>
            <a:ext cx="3917673" cy="4525962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42976" y="2357430"/>
            <a:ext cx="692948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Рассмотрение дел о защите права на неприкосновенность частной жизни в суде.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717172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/>
              <a:t>Цель: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/>
              <a:t>найти</a:t>
            </a:r>
            <a:r>
              <a:rPr lang="ru-RU" sz="1800" b="1" dirty="0" smtClean="0"/>
              <a:t> </a:t>
            </a:r>
            <a:r>
              <a:rPr lang="ru-RU" sz="1800" dirty="0" smtClean="0"/>
              <a:t>баланс между правом на свободу массовой информации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/>
              <a:t> и правом на неприкосновенность частной жизни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/>
              <a:t>Истец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b="1" dirty="0" smtClean="0"/>
          </a:p>
          <a:p>
            <a:pPr marL="0" indent="0" algn="just">
              <a:spcBef>
                <a:spcPts val="0"/>
              </a:spcBef>
            </a:pPr>
            <a:r>
              <a:rPr lang="ru-RU" sz="1800" dirty="0" smtClean="0"/>
              <a:t>Физическое лицо, о частной жизни которого распространены сведения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 smtClean="0"/>
              <a:t>Законные представители, в отношении </a:t>
            </a:r>
            <a:r>
              <a:rPr lang="ru-RU" sz="1800" dirty="0" err="1" smtClean="0"/>
              <a:t>н</a:t>
            </a:r>
            <a:r>
              <a:rPr lang="en-US" sz="1800" dirty="0" smtClean="0"/>
              <a:t>/</a:t>
            </a:r>
            <a:r>
              <a:rPr lang="ru-RU" sz="1800" dirty="0" smtClean="0"/>
              <a:t>с или </a:t>
            </a:r>
            <a:r>
              <a:rPr lang="ru-RU" sz="1800" dirty="0" err="1" smtClean="0"/>
              <a:t>н</a:t>
            </a:r>
            <a:r>
              <a:rPr lang="en-US" sz="1800" dirty="0" smtClean="0"/>
              <a:t>/</a:t>
            </a:r>
            <a:r>
              <a:rPr lang="ru-RU" sz="1800" dirty="0" smtClean="0"/>
              <a:t>д.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 smtClean="0"/>
              <a:t>В случае смерти гражданина - </a:t>
            </a:r>
            <a:r>
              <a:rPr lang="ru-RU" sz="1800" dirty="0"/>
              <a:t>дети, родители и переживший супруг такого гражданина</a:t>
            </a:r>
            <a:endParaRPr lang="ru-RU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/>
              <a:t>Ответчик – лица, распространившие сведения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b="1" dirty="0" smtClean="0"/>
          </a:p>
          <a:p>
            <a:pPr marL="0" indent="0" algn="just">
              <a:spcBef>
                <a:spcPts val="0"/>
              </a:spcBef>
            </a:pPr>
            <a:r>
              <a:rPr lang="ru-RU" sz="1800" dirty="0" smtClean="0"/>
              <a:t>Автор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 smtClean="0"/>
              <a:t>Редакция СМИ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 smtClean="0"/>
              <a:t>Учредитель СМИ, если редакция не является юридическим лицом</a:t>
            </a:r>
          </a:p>
          <a:p>
            <a:pPr marL="0" indent="0" algn="just">
              <a:spcBef>
                <a:spcPts val="0"/>
              </a:spcBef>
            </a:pPr>
            <a:r>
              <a:rPr lang="ru-RU" sz="1800" dirty="0" smtClean="0"/>
              <a:t>Источник информации, если СМИ на него ссылается</a:t>
            </a:r>
          </a:p>
          <a:p>
            <a:pPr marL="0" indent="0" algn="just">
              <a:spcBef>
                <a:spcPts val="0"/>
              </a:spcBef>
            </a:pPr>
            <a:endParaRPr lang="ru-RU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18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Юридические особенности рассмотрения дел </a:t>
            </a:r>
            <a:b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 нарушении права на неприкосновенность частной жизни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9520" y="4929198"/>
            <a:ext cx="1409700" cy="1428750"/>
          </a:xfr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1857364"/>
            <a:ext cx="821537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Истец должен доказать, что сведения относятся к частной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жизни.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baseline="0" dirty="0" smtClean="0"/>
              <a:t>Истец должен доказать факт распространения сведений о частной жизни.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/>
              <a:t>Истец должен быть четко идентифицирован.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baseline="0" dirty="0" smtClean="0"/>
              <a:t>В</a:t>
            </a:r>
            <a:r>
              <a:rPr lang="ru-RU" dirty="0" smtClean="0"/>
              <a:t> иске должно быть отказано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dirty="0" smtClean="0"/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/>
              <a:t> </a:t>
            </a:r>
            <a:r>
              <a:rPr lang="ru-RU" sz="1600" b="1" i="1" dirty="0" smtClean="0"/>
              <a:t>если </a:t>
            </a:r>
            <a:r>
              <a:rPr lang="ru-RU" sz="1600" i="1" dirty="0" smtClean="0"/>
              <a:t>Ответчик докажет, что сведения взяты из общедоступного источника, об этой информации осведомлен большой круг людей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600" i="1" dirty="0" smtClean="0"/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i="1" baseline="0" dirty="0" smtClean="0"/>
              <a:t> </a:t>
            </a:r>
            <a:r>
              <a:rPr lang="ru-RU" sz="1600" b="1" i="1" dirty="0" smtClean="0"/>
              <a:t>и</a:t>
            </a:r>
            <a:r>
              <a:rPr lang="ru-RU" sz="1600" b="1" i="1" baseline="0" dirty="0" smtClean="0"/>
              <a:t>ли</a:t>
            </a:r>
            <a:r>
              <a:rPr lang="ru-RU" sz="1600" i="1" baseline="0" dirty="0" smtClean="0"/>
              <a:t> сведения ранее были обнародованы</a:t>
            </a:r>
            <a:r>
              <a:rPr lang="ru-RU" sz="1600" i="1" dirty="0" smtClean="0"/>
              <a:t> самим гражданином по собственному желанию или в силу закона.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600" i="1" baseline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5.    Имеется </a:t>
            </a:r>
            <a:r>
              <a:rPr lang="ru-RU" dirty="0" smtClean="0"/>
              <a:t>согласие гражданина на распространение сведений.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71472" y="5572140"/>
            <a:ext cx="82153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28596" y="642918"/>
            <a:ext cx="842968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Информация представляет общественный интерес.</a:t>
            </a:r>
          </a:p>
          <a:p>
            <a:endParaRPr lang="ru-RU" dirty="0" smtClean="0"/>
          </a:p>
          <a:p>
            <a:pPr algn="just"/>
            <a:r>
              <a:rPr lang="ru-RU" sz="1600" dirty="0" smtClean="0"/>
              <a:t>Право общества получать информацию по вопросам общественной значимости перевешивает право индивида на защиту его частной жизни.</a:t>
            </a:r>
            <a:endParaRPr lang="ru-RU" sz="1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86182" y="2500306"/>
            <a:ext cx="1081093" cy="476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7620" y="2928934"/>
            <a:ext cx="1071570" cy="15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821901" y="2321711"/>
            <a:ext cx="1071570" cy="857256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 descr="проп&#10;"/>
          <p:cNvSpPr/>
          <p:nvPr/>
        </p:nvSpPr>
        <p:spPr>
          <a:xfrm rot="20876172">
            <a:off x="434610" y="2124974"/>
            <a:ext cx="2742024" cy="1714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Общественный интерес </a:t>
            </a:r>
            <a:r>
              <a:rPr lang="ru-RU" sz="1400" dirty="0" smtClean="0"/>
              <a:t>– </a:t>
            </a:r>
            <a:r>
              <a:rPr lang="ru-RU" sz="1400" dirty="0" err="1" smtClean="0"/>
              <a:t>интерес</a:t>
            </a:r>
            <a:r>
              <a:rPr lang="ru-RU" sz="1400" dirty="0" smtClean="0"/>
              <a:t>  общества на получение важных сведений, которые вносят определенный вклад в обсуждение общественно-важного вопроса </a:t>
            </a:r>
            <a:endParaRPr lang="ru-RU" sz="1400" dirty="0"/>
          </a:p>
        </p:txBody>
      </p:sp>
      <p:sp>
        <p:nvSpPr>
          <p:cNvPr id="12" name="Прямоугольник 11" descr="проп&#10;"/>
          <p:cNvSpPr/>
          <p:nvPr/>
        </p:nvSpPr>
        <p:spPr>
          <a:xfrm rot="653813">
            <a:off x="5427881" y="2175474"/>
            <a:ext cx="2777770" cy="17619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Общественное любопытство – </a:t>
            </a:r>
            <a:r>
              <a:rPr lang="ru-RU" sz="1400" dirty="0" smtClean="0"/>
              <a:t>светские сплетни, информация, не влияющая на обсуждение и принятие решений по общественно-важным вопросам </a:t>
            </a:r>
            <a:endParaRPr lang="ru-RU" sz="14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2071670" y="3857628"/>
            <a:ext cx="214314" cy="42862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500034" y="4262844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п. 5. ст. 49 Закона РФ «О СМИ» дает журналисту право распространять сведения о частной жизни без его согласия</a:t>
            </a:r>
          </a:p>
          <a:p>
            <a:pPr algn="just"/>
            <a:r>
              <a:rPr lang="ru-RU" sz="1400" dirty="0" smtClean="0"/>
              <a:t>Ст. 50 Закона РФ «О СМИ»Право производить скрытую запись  и обнародовать ее, если при этом предприняты меры невозможности идентификации посторонних лиц</a:t>
            </a:r>
          </a:p>
          <a:p>
            <a:pPr algn="just"/>
            <a:r>
              <a:rPr lang="ru-RU" sz="1400" dirty="0" smtClean="0"/>
              <a:t>Ст. 152.1 ГК РФ – право опубликовать, распространять изображение лица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Если в других СМИ, на Интернет сайтах, форумах обсуждался аналогичный вопрос, то это обязательно надо использовать в защиту журналиста!</a:t>
            </a:r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42918"/>
            <a:ext cx="8382000" cy="12144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Примеры из практики</a:t>
            </a:r>
            <a:br>
              <a:rPr lang="ru-RU" sz="2400" b="1" dirty="0" smtClean="0"/>
            </a:br>
            <a:r>
              <a:rPr lang="ru-RU" sz="2400" b="1" dirty="0" smtClean="0"/>
              <a:t> Европейского суда по правам человека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857364"/>
            <a:ext cx="4041648" cy="642942"/>
          </a:xfrm>
        </p:spPr>
        <p:txBody>
          <a:bodyPr/>
          <a:lstStyle/>
          <a:p>
            <a:pPr algn="ctr"/>
            <a:r>
              <a:rPr lang="ru-RU" dirty="0" smtClean="0"/>
              <a:t>Общественный интерес представляют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857364"/>
            <a:ext cx="4041775" cy="642942"/>
          </a:xfrm>
        </p:spPr>
        <p:txBody>
          <a:bodyPr/>
          <a:lstStyle/>
          <a:p>
            <a:pPr algn="ctr"/>
            <a:r>
              <a:rPr lang="ru-RU" dirty="0" smtClean="0"/>
              <a:t>Общественный интерес </a:t>
            </a:r>
          </a:p>
          <a:p>
            <a:pPr algn="ctr"/>
            <a:r>
              <a:rPr lang="ru-RU" dirty="0" smtClean="0"/>
              <a:t>не представляют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14620"/>
            <a:ext cx="4048124" cy="3880099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Факты о болезни Президента, о которых он скрывал от общественности («</a:t>
            </a:r>
            <a:r>
              <a:rPr lang="ru-RU" sz="1600" dirty="0" err="1" smtClean="0"/>
              <a:t>Плон</a:t>
            </a:r>
            <a:r>
              <a:rPr lang="ru-RU" sz="1600" dirty="0" smtClean="0"/>
              <a:t> против Франции», 18 мая 2004 г.)</a:t>
            </a:r>
          </a:p>
          <a:p>
            <a:pPr algn="just">
              <a:buNone/>
            </a:pPr>
            <a:endParaRPr lang="ru-RU" sz="1600" dirty="0" smtClean="0"/>
          </a:p>
          <a:p>
            <a:pPr algn="just"/>
            <a:r>
              <a:rPr lang="ru-RU" sz="1600" dirty="0" smtClean="0"/>
              <a:t>Факты, связанные с предъявлением лицу уголовного обвинения («Краски против Италии», 17 июля 2003 г.)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dirty="0" smtClean="0"/>
              <a:t>Попытка самоубийства частным лицом («Пек против Соединенного Королевства», 28 января 2003.)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Обсуждение частной жизни известных людей, которые не имеют каких-либо властных полномочий («Фон Ганноверская против Германии», от 24 июня 2004 г.)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Супруга бывшего политика не является публичным лицом («</a:t>
            </a:r>
            <a:r>
              <a:rPr lang="ru-RU" sz="1200" dirty="0" err="1" smtClean="0"/>
              <a:t>Таммер</a:t>
            </a:r>
            <a:r>
              <a:rPr lang="ru-RU" sz="1200" dirty="0" smtClean="0"/>
              <a:t> против Эстонии», 6 февраля 2001г.)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Сведения о состоянии здоровья Истца, представленное в рамках открытого судебного заседания с целью обосновать нанесение морального ущерба («Шабанов и </a:t>
            </a:r>
            <a:r>
              <a:rPr lang="ru-RU" sz="1200" dirty="0" err="1" smtClean="0"/>
              <a:t>Трень</a:t>
            </a:r>
            <a:r>
              <a:rPr lang="ru-RU" sz="1200" dirty="0" smtClean="0"/>
              <a:t> против России», 14 марта 2007 г.)</a:t>
            </a:r>
            <a:endParaRPr lang="ru-RU" sz="12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00034" y="4286256"/>
            <a:ext cx="81439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7. Истец является публичной фигурой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 smtClean="0"/>
              <a:t>Публичная фигура </a:t>
            </a:r>
            <a:r>
              <a:rPr lang="ru-RU" sz="1600" dirty="0" smtClean="0"/>
              <a:t>– лицо, занимающее государственную или муниципальную должность в результате выборов или назначения, а так же иной общественный деятель, публично предлагающий свои услуги и (или) деятельность которого влияет на реализацию прав и свобод человека и гражданина страны, региона, города.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ctr">
              <a:buNone/>
            </a:pPr>
            <a:r>
              <a:rPr lang="ru-RU" sz="1800" b="1" dirty="0" smtClean="0"/>
              <a:t>Уровень защиты частной жизни публичных фигур меньше </a:t>
            </a:r>
          </a:p>
          <a:p>
            <a:pPr marL="0" indent="0" algn="ctr">
              <a:buNone/>
            </a:pPr>
            <a:r>
              <a:rPr lang="ru-RU" sz="1800" b="1" dirty="0" smtClean="0"/>
              <a:t>чем уровень защиты простых обывателей!</a:t>
            </a:r>
          </a:p>
          <a:p>
            <a:pPr marL="0" indent="0" algn="ctr">
              <a:buNone/>
            </a:pPr>
            <a:r>
              <a:rPr lang="ru-RU" sz="1800" b="1" dirty="0" smtClean="0"/>
              <a:t> </a:t>
            </a:r>
            <a:endParaRPr lang="ru-RU" sz="1800" dirty="0" smtClean="0"/>
          </a:p>
          <a:p>
            <a:pPr marL="0" algn="ctr">
              <a:buNone/>
            </a:pPr>
            <a:endParaRPr lang="ru-RU" sz="1800" dirty="0" smtClean="0"/>
          </a:p>
          <a:p>
            <a:pPr marL="0" algn="just">
              <a:buNone/>
            </a:pPr>
            <a:r>
              <a:rPr lang="ru-RU" sz="2400" dirty="0" smtClean="0"/>
              <a:t>В суде журналисту необходимо будет обосновать, как интерес к частной жизни публичной фигуры связан с обсуждением общественно важных вопросов.</a:t>
            </a:r>
            <a:endParaRPr lang="ru-RU" sz="2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Статья 152.2 Гражданского кодекса РФ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иное прямо не предусмотрено законом, </a:t>
            </a:r>
            <a:r>
              <a:rPr lang="ru-RU" b="1" dirty="0"/>
              <a:t>не допускаются без согласия гражданина </a:t>
            </a:r>
            <a:r>
              <a:rPr lang="ru-RU" b="1" i="1" dirty="0"/>
              <a:t>сбор, хранение, распространение и использование </a:t>
            </a:r>
            <a:endParaRPr lang="ru-RU" b="1" i="1" dirty="0" smtClean="0"/>
          </a:p>
          <a:p>
            <a:pPr algn="just"/>
            <a:endParaRPr lang="ru-RU" b="1" i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любой </a:t>
            </a:r>
            <a:r>
              <a:rPr lang="ru-RU" b="1" dirty="0"/>
              <a:t>информации о его частной жизни</a:t>
            </a:r>
            <a:r>
              <a:rPr lang="ru-RU" b="1" dirty="0" smtClean="0"/>
              <a:t>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 </a:t>
            </a:r>
            <a:r>
              <a:rPr lang="ru-RU" b="1" dirty="0"/>
              <a:t>в частности сведений о его происхождении</a:t>
            </a:r>
            <a:r>
              <a:rPr lang="ru-RU" b="1" dirty="0" smtClean="0"/>
              <a:t>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 </a:t>
            </a:r>
            <a:r>
              <a:rPr lang="ru-RU" b="1" dirty="0"/>
              <a:t>о месте его пребывания или жительства</a:t>
            </a:r>
            <a:r>
              <a:rPr lang="ru-RU" b="1" dirty="0" smtClean="0"/>
              <a:t>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 </a:t>
            </a:r>
            <a:r>
              <a:rPr lang="ru-RU" b="1" dirty="0"/>
              <a:t>о личной и семейной </a:t>
            </a:r>
            <a:r>
              <a:rPr lang="ru-RU" b="1" dirty="0" smtClean="0"/>
              <a:t>жизни.</a:t>
            </a:r>
          </a:p>
          <a:p>
            <a:pPr algn="just"/>
            <a:endParaRPr lang="ru-RU" b="1" dirty="0" smtClean="0"/>
          </a:p>
          <a:p>
            <a:pPr algn="ctr"/>
            <a:r>
              <a:rPr lang="ru-RU" i="1" dirty="0" smtClean="0"/>
              <a:t>Исключение:</a:t>
            </a:r>
          </a:p>
          <a:p>
            <a:pPr algn="ctr"/>
            <a:endParaRPr lang="ru-RU" i="1" dirty="0" smtClean="0"/>
          </a:p>
          <a:p>
            <a:pPr algn="ctr"/>
            <a:r>
              <a:rPr lang="ru-RU" i="1" dirty="0" smtClean="0"/>
              <a:t>если информации </a:t>
            </a:r>
            <a:r>
              <a:rPr lang="ru-RU" i="1" dirty="0"/>
              <a:t>о частной жизни гражданина </a:t>
            </a:r>
            <a:r>
              <a:rPr lang="ru-RU" i="1" dirty="0" smtClean="0"/>
              <a:t>используется в </a:t>
            </a:r>
            <a:r>
              <a:rPr lang="ru-RU" i="1" dirty="0"/>
              <a:t>государственных, общественных или иных публичных интересах, </a:t>
            </a:r>
            <a:endParaRPr lang="ru-RU" i="1" dirty="0" smtClean="0"/>
          </a:p>
          <a:p>
            <a:pPr algn="ctr"/>
            <a:endParaRPr lang="ru-RU" i="1" dirty="0"/>
          </a:p>
          <a:p>
            <a:pPr algn="ctr"/>
            <a:r>
              <a:rPr lang="ru-RU" i="1" dirty="0" smtClean="0"/>
              <a:t>а </a:t>
            </a:r>
            <a:r>
              <a:rPr lang="ru-RU" i="1" dirty="0"/>
              <a:t>также в случаях, если информация о частной жизни гражданина ранее стала общедоступной либо была раскрыта самим гражданином </a:t>
            </a:r>
            <a:endParaRPr lang="ru-RU" i="1" dirty="0" smtClean="0"/>
          </a:p>
          <a:p>
            <a:pPr algn="ctr"/>
            <a:r>
              <a:rPr lang="ru-RU" i="1" dirty="0" smtClean="0"/>
              <a:t>или </a:t>
            </a:r>
            <a:r>
              <a:rPr lang="ru-RU" i="1" dirty="0"/>
              <a:t>по его воле.</a:t>
            </a: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21113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/>
              <a:t>Способы защиты частной жизни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Компенсация морального вреда</a:t>
            </a:r>
          </a:p>
          <a:p>
            <a:pPr marL="342900" indent="-342900" algn="just">
              <a:buAutoNum type="arabicPeriod"/>
            </a:pPr>
            <a:endParaRPr lang="ru-RU" dirty="0"/>
          </a:p>
          <a:p>
            <a:pPr marL="342900" indent="-342900" algn="just">
              <a:buAutoNum type="arabicPeriod"/>
            </a:pPr>
            <a:endParaRPr lang="ru-RU" dirty="0"/>
          </a:p>
          <a:p>
            <a:pPr algn="just"/>
            <a:r>
              <a:rPr lang="ru-RU" dirty="0" smtClean="0"/>
              <a:t>2. Требование </a:t>
            </a:r>
            <a:r>
              <a:rPr lang="ru-RU" dirty="0"/>
              <a:t>об удалении соответствующей </a:t>
            </a:r>
            <a:r>
              <a:rPr lang="ru-RU" dirty="0" smtClean="0"/>
              <a:t>информации в судебном порядке, </a:t>
            </a:r>
            <a:r>
              <a:rPr lang="ru-RU" dirty="0"/>
              <a:t>а также о пресечении или запрещении дальнейшего ее распространения путем </a:t>
            </a:r>
            <a:r>
              <a:rPr lang="ru-RU" b="1" dirty="0"/>
              <a:t>изъятия и уничтожения без какой бы то ни было компенсации изготовленных в целях введения в гражданский оборот экземпляров материальных </a:t>
            </a:r>
            <a:r>
              <a:rPr lang="ru-RU" b="1" dirty="0" smtClean="0"/>
              <a:t>носителей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27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Что такое «частная жизнь»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515352" cy="5074362"/>
          </a:xfrm>
          <a:ln>
            <a:noFill/>
          </a:ln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2000" dirty="0" smtClean="0"/>
              <a:t>     Частную жизнь можно определить как физическую и духовную область, которая контролируется самим человеком, т.е. свободную от внешнего направляющего воздействия, в том числе, от правового регулирования</a:t>
            </a:r>
          </a:p>
          <a:p>
            <a:pPr marL="0" algn="just">
              <a:buNone/>
            </a:pPr>
            <a:r>
              <a:rPr lang="ru-RU" sz="2000" dirty="0" smtClean="0"/>
              <a:t>(однако она должна иметь правовое обеспечение). </a:t>
            </a:r>
          </a:p>
          <a:p>
            <a:pPr marL="0" algn="just">
              <a:buNone/>
            </a:pPr>
            <a:endParaRPr lang="ru-RU" sz="2000" b="1" dirty="0" smtClean="0"/>
          </a:p>
          <a:p>
            <a:pPr marL="0">
              <a:buNone/>
            </a:pPr>
            <a:r>
              <a:rPr lang="ru-RU" sz="2000" b="1" dirty="0" smtClean="0"/>
              <a:t>     Четыре грани частной жизни</a:t>
            </a:r>
          </a:p>
          <a:p>
            <a:pPr marL="0" algn="ctr">
              <a:buNone/>
            </a:pPr>
            <a:endParaRPr lang="ru-RU" sz="2000" dirty="0" smtClean="0"/>
          </a:p>
          <a:p>
            <a:pPr marL="0" algn="just">
              <a:buFont typeface="Wingdings" pitchFamily="2" charset="2"/>
              <a:buChar char="Ø"/>
            </a:pPr>
            <a:r>
              <a:rPr lang="ru-RU" sz="2000" dirty="0" smtClean="0"/>
              <a:t>Физическая и психическая неприкосновенность человека</a:t>
            </a:r>
          </a:p>
          <a:p>
            <a:pPr marL="0" algn="just">
              <a:buFont typeface="Wingdings" pitchFamily="2" charset="2"/>
              <a:buChar char="Ø"/>
            </a:pPr>
            <a:r>
              <a:rPr lang="ru-RU" sz="2000" dirty="0" smtClean="0"/>
              <a:t>Информационная приватность</a:t>
            </a:r>
          </a:p>
          <a:p>
            <a:pPr marL="0" algn="just">
              <a:buFont typeface="Wingdings" pitchFamily="2" charset="2"/>
              <a:buChar char="Ø"/>
            </a:pPr>
            <a:r>
              <a:rPr lang="ru-RU" sz="2000" dirty="0" smtClean="0"/>
              <a:t>Приватность коммуникаций</a:t>
            </a:r>
          </a:p>
          <a:p>
            <a:pPr marL="0" algn="just">
              <a:buFont typeface="Wingdings" pitchFamily="2" charset="2"/>
              <a:buChar char="Ø"/>
            </a:pPr>
            <a:r>
              <a:rPr lang="ru-RU" sz="2000" dirty="0" smtClean="0"/>
              <a:t>Территориальная неприкосновенность</a:t>
            </a:r>
          </a:p>
          <a:p>
            <a:pPr marL="0" algn="just">
              <a:buNone/>
            </a:pPr>
            <a:endParaRPr lang="ru-RU" sz="2000" b="1" dirty="0" smtClean="0"/>
          </a:p>
          <a:p>
            <a:pPr marL="0" algn="ctr">
              <a:buNone/>
            </a:pPr>
            <a:r>
              <a:rPr lang="ru-RU" sz="2000" b="1" dirty="0" smtClean="0"/>
              <a:t>Частная жизнь - право быть предоставленным самому себе</a:t>
            </a:r>
          </a:p>
          <a:p>
            <a:pPr marL="0" algn="just"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5011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Физическая и психическая неприкосновенность человека </a:t>
            </a:r>
          </a:p>
          <a:p>
            <a:pPr algn="just"/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Право не подвергаться принудительному медицинскому вмешательству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Испытанию на внутренних органах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Прохождению принудительных процедур сбора данных о физических, биометрических характеристиках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Защита от унизительного обращения</a:t>
            </a:r>
          </a:p>
          <a:p>
            <a:pPr algn="just">
              <a:buFont typeface="Wingdings" pitchFamily="2" charset="2"/>
              <a:buChar char="ü"/>
            </a:pPr>
            <a:endParaRPr lang="ru-RU" dirty="0"/>
          </a:p>
          <a:p>
            <a:pPr algn="just"/>
            <a:r>
              <a:rPr lang="ru-RU" b="1" dirty="0" smtClean="0"/>
              <a:t>Информационная приватность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Самостоятельное регулирование сбора, обработки и хранения информации о частной жизни (</a:t>
            </a:r>
            <a:r>
              <a:rPr lang="ru-RU" sz="1600" dirty="0" err="1" smtClean="0"/>
              <a:t>вкл</a:t>
            </a:r>
            <a:r>
              <a:rPr lang="ru-RU" sz="1600" dirty="0" smtClean="0"/>
              <a:t>. банковскую, нотариальную, врачебную тайны).</a:t>
            </a:r>
          </a:p>
          <a:p>
            <a:pPr algn="just">
              <a:buFont typeface="Wingdings" pitchFamily="2" charset="2"/>
              <a:buChar char="ü"/>
            </a:pPr>
            <a:endParaRPr lang="ru-RU" dirty="0"/>
          </a:p>
          <a:p>
            <a:pPr algn="just"/>
            <a:r>
              <a:rPr lang="ru-RU" b="1" dirty="0" smtClean="0"/>
              <a:t>Приватность коммуникаций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Право на установление коммуникаций с другими лицами без вмешательства со стороны третьих лиц, включая государство. Сохранность и неприкосновенность почтовых отправлений, телефонных переговоров и др.видов связи.</a:t>
            </a:r>
          </a:p>
          <a:p>
            <a:pPr algn="just">
              <a:buFont typeface="Wingdings" pitchFamily="2" charset="2"/>
              <a:buChar char="ü"/>
            </a:pPr>
            <a:endParaRPr lang="ru-RU" sz="1600" dirty="0"/>
          </a:p>
          <a:p>
            <a:pPr algn="just"/>
            <a:r>
              <a:rPr lang="ru-RU" b="1" dirty="0" smtClean="0"/>
              <a:t>Территориальная неприкосновенность</a:t>
            </a:r>
          </a:p>
          <a:p>
            <a:pPr algn="just"/>
            <a:endParaRPr lang="ru-RU" sz="16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Неприкосновенность жилища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Защита от несанкционированных обысков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Право на неприкосновенность частной жизни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7436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право, гарантированное Конституцией РФ, представляющее возможность контролировать информацию о самом себе, препятствовать разглашению сведений личного, интимного характера и требовать защиты в случае нарушения данного права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Содержание права на неприкосновенность частной жизни: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Личная и семейная тайна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Информация об имущественном положении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Право на имя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Право определять национальную принадлежность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Право на честь, достоинство и доброе имя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Право на вступление в брак, право на развод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Право на самостоятельное определение профессии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Профессиональные тайны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r>
              <a:rPr lang="ru-RU" dirty="0" smtClean="0"/>
              <a:t>Охраняемые законом тайны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 marL="86868" indent="-342900" algn="just">
              <a:buAutoNum type="arabicPeriod"/>
            </a:pPr>
            <a:r>
              <a:rPr lang="ru-RU" sz="1600" b="1" dirty="0" smtClean="0"/>
              <a:t>Личная тайна </a:t>
            </a:r>
            <a:r>
              <a:rPr lang="ru-RU" sz="1600" dirty="0" smtClean="0"/>
              <a:t>- любые сведения о фактах, событиях в жизни человека, обстоятельствах его судьбы, разглашение которых человек считает нежелательным и </a:t>
            </a:r>
            <a:r>
              <a:rPr lang="ru-RU" sz="1600" i="1" dirty="0" smtClean="0"/>
              <a:t>предпринимает меры для того</a:t>
            </a:r>
            <a:r>
              <a:rPr lang="ru-RU" sz="1600" dirty="0" smtClean="0"/>
              <a:t>, чтобы эти сведения не стали известными другим лицам</a:t>
            </a:r>
          </a:p>
          <a:p>
            <a:pPr marL="86868" indent="-342900" algn="just">
              <a:buFont typeface="Wingdings" pitchFamily="2" charset="2"/>
              <a:buChar char="§"/>
            </a:pPr>
            <a:r>
              <a:rPr lang="ru-RU" sz="1400" dirty="0" smtClean="0"/>
              <a:t>О взаимоотношениях</a:t>
            </a:r>
          </a:p>
          <a:p>
            <a:pPr marL="86868" indent="-342900" algn="just">
              <a:buFont typeface="Wingdings" pitchFamily="2" charset="2"/>
              <a:buChar char="§"/>
            </a:pPr>
            <a:r>
              <a:rPr lang="ru-RU" sz="1400" dirty="0" smtClean="0"/>
              <a:t>Обстоятельства интимной жизни</a:t>
            </a:r>
          </a:p>
          <a:p>
            <a:pPr marL="86868" indent="-342900" algn="just">
              <a:buFont typeface="Wingdings" pitchFamily="2" charset="2"/>
              <a:buChar char="§"/>
            </a:pPr>
            <a:r>
              <a:rPr lang="ru-RU" sz="1400" dirty="0" smtClean="0"/>
              <a:t>Скрытые физические недостатки</a:t>
            </a:r>
          </a:p>
          <a:p>
            <a:pPr marL="86868" indent="-342900" algn="just">
              <a:buFont typeface="Wingdings" pitchFamily="2" charset="2"/>
              <a:buChar char="§"/>
            </a:pPr>
            <a:r>
              <a:rPr lang="ru-RU" sz="1400" dirty="0" smtClean="0"/>
              <a:t>Снятая и (или) непогашенная судимость</a:t>
            </a:r>
          </a:p>
          <a:p>
            <a:pPr marL="86868" indent="-342900" algn="just">
              <a:buFont typeface="Wingdings" pitchFamily="2" charset="2"/>
              <a:buChar char="§"/>
            </a:pPr>
            <a:r>
              <a:rPr lang="ru-RU" sz="1400" dirty="0" smtClean="0"/>
              <a:t>Перенесенные заболевания</a:t>
            </a:r>
          </a:p>
          <a:p>
            <a:pPr marL="86868" indent="-342900" algn="just">
              <a:buFont typeface="Wingdings" pitchFamily="2" charset="2"/>
              <a:buChar char="§"/>
            </a:pPr>
            <a:r>
              <a:rPr lang="ru-RU" sz="1400" dirty="0" smtClean="0"/>
              <a:t>Тайна дневников, переписки.</a:t>
            </a:r>
            <a:endParaRPr lang="ru-RU" sz="1600" dirty="0" smtClean="0"/>
          </a:p>
          <a:p>
            <a:pPr marL="86868" indent="-342900" algn="just">
              <a:buNone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ru-RU" sz="1600" dirty="0" smtClean="0"/>
              <a:t> </a:t>
            </a:r>
            <a:r>
              <a:rPr lang="ru-RU" sz="1600" b="1" dirty="0" smtClean="0"/>
              <a:t>Семейная тайна </a:t>
            </a:r>
            <a:r>
              <a:rPr lang="ru-RU" sz="1600" dirty="0" smtClean="0"/>
              <a:t>-  любые  сведения  о фактах  и обстоятельствах </a:t>
            </a:r>
            <a:r>
              <a:rPr lang="ru-RU" sz="1600" i="1" dirty="0" smtClean="0"/>
              <a:t>затрагивающих членов  семьи (супруги, родители, дети (в т.ч. усыновленные), партнеры в гражданском браке, бабушки, внуки, иные родственники)</a:t>
            </a:r>
            <a:r>
              <a:rPr lang="ru-RU" sz="1600" dirty="0" smtClean="0"/>
              <a:t>,  которые они договорились  сохранять  втайне от  посторонних лиц  и  предпринимают для  этого определенные усилия.</a:t>
            </a:r>
          </a:p>
          <a:p>
            <a:pPr marL="86868" indent="-342900" algn="just"/>
            <a:r>
              <a:rPr lang="ru-RU" sz="1400" dirty="0" smtClean="0"/>
              <a:t>Информация о </a:t>
            </a:r>
            <a:r>
              <a:rPr lang="ru-RU" sz="1400" dirty="0" err="1" smtClean="0"/>
              <a:t>незаконнороженных</a:t>
            </a:r>
            <a:r>
              <a:rPr lang="ru-RU" sz="1400" dirty="0" smtClean="0"/>
              <a:t> детях</a:t>
            </a:r>
          </a:p>
          <a:p>
            <a:pPr marL="86868" indent="-342900" algn="just"/>
            <a:r>
              <a:rPr lang="ru-RU" sz="1400" dirty="0" smtClean="0"/>
              <a:t>Обстоятельства развода</a:t>
            </a:r>
          </a:p>
          <a:p>
            <a:pPr marL="86868" indent="-342900" algn="just"/>
            <a:r>
              <a:rPr lang="ru-RU" sz="1400" dirty="0" smtClean="0"/>
              <a:t>Вопросы опеки</a:t>
            </a:r>
          </a:p>
          <a:p>
            <a:pPr marL="86868" indent="-342900" algn="just"/>
            <a:r>
              <a:rPr lang="ru-RU" sz="1400" dirty="0" smtClean="0"/>
              <a:t>Вопросы лишения (ограничения) родительских прав</a:t>
            </a:r>
            <a:endParaRPr lang="ru-RU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1"/>
            <a:ext cx="84296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ru-RU" sz="1600" b="1" dirty="0" smtClean="0"/>
              <a:t>Медицинская (врачебная) тайна – </a:t>
            </a:r>
            <a:r>
              <a:rPr lang="ru-RU" sz="1600" dirty="0" smtClean="0"/>
              <a:t>сведения конфиденциального характера об обращении лица за медицинской помощью.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400" dirty="0" smtClean="0"/>
              <a:t>состоянии его здоровья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 диагнозе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 проведенных медицинских исследованиях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сведения о причинах смерти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информация об искусственном оплодотворении, о личности донора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сведения о наличии психического расстройства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Передача этих сведений третьим лицам допускается с согласия гражданина или его законного предстателя!</a:t>
            </a:r>
          </a:p>
          <a:p>
            <a:pPr algn="just"/>
            <a:endParaRPr lang="ru-RU" sz="1600" b="1" dirty="0"/>
          </a:p>
          <a:p>
            <a:pPr algn="just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ru-RU" sz="1600" b="1" dirty="0" smtClean="0"/>
              <a:t>. Тайна усыновления.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dirty="0" smtClean="0"/>
              <a:t>Охраняется законом в интересах несовершеннолетнего.</a:t>
            </a:r>
          </a:p>
          <a:p>
            <a:pPr algn="just"/>
            <a:r>
              <a:rPr lang="ru-RU" sz="1600" b="1" dirty="0" smtClean="0"/>
              <a:t>За </a:t>
            </a:r>
            <a:r>
              <a:rPr lang="ru-RU" sz="1600" b="1" dirty="0" err="1" smtClean="0"/>
              <a:t>искл</a:t>
            </a:r>
            <a:r>
              <a:rPr lang="ru-RU" sz="1600" b="1" dirty="0" smtClean="0"/>
              <a:t>.: </a:t>
            </a:r>
            <a:r>
              <a:rPr lang="ru-RU" sz="1600" dirty="0" smtClean="0"/>
              <a:t>при усыновлении детей, помнящих своих родителей и детей старше 10 лет.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u="sng" dirty="0" smtClean="0"/>
              <a:t>Обязанность сохранять тайну усыновления распространяется на:</a:t>
            </a:r>
          </a:p>
          <a:p>
            <a:pPr algn="just"/>
            <a:endParaRPr lang="ru-RU" sz="1600" u="sng" dirty="0" smtClean="0"/>
          </a:p>
          <a:p>
            <a:pPr algn="just">
              <a:buFont typeface="Arial" pitchFamily="34" charset="0"/>
              <a:buChar char="•"/>
            </a:pPr>
            <a:r>
              <a:rPr lang="ru-RU" sz="1400" dirty="0"/>
              <a:t>с</a:t>
            </a:r>
            <a:r>
              <a:rPr lang="ru-RU" sz="1400" dirty="0" smtClean="0"/>
              <a:t>удью, вынесшего решение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/>
              <a:t>р</a:t>
            </a:r>
            <a:r>
              <a:rPr lang="ru-RU" sz="1400" dirty="0" smtClean="0"/>
              <a:t>аботников органов опеки и попечительства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/>
              <a:t>м</a:t>
            </a:r>
            <a:r>
              <a:rPr lang="ru-RU" sz="1400" dirty="0" smtClean="0"/>
              <a:t>едицинских работников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/>
              <a:t>р</a:t>
            </a:r>
            <a:r>
              <a:rPr lang="ru-RU" sz="1400" dirty="0" smtClean="0"/>
              <a:t>одственников, друзей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журналистов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1000108"/>
            <a:ext cx="864399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16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Тайна кредитной истории </a:t>
            </a:r>
            <a:r>
              <a:rPr kumimoji="0" lang="ru-RU" sz="14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4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14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информация, которая характеризует исполнение заемщиком принятых на себя обязательств по договорам займа (кредита) и хранится в бюро кредитных историй.</a:t>
            </a:r>
            <a:endParaRPr kumimoji="0" lang="ru-RU" sz="14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7 ФЗ «О кредитных историях».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sz="1600" b="1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16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Адвокатская тайна </a:t>
            </a:r>
            <a:r>
              <a:rPr kumimoji="0" lang="ru-RU" sz="14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это любые сведения, связанные с оказанием адвокатом юридической помощи своему доверителю. В частности, даже сам факт обращения клиента к адвокату за юридической помощью является адвокатской тайной.</a:t>
            </a:r>
            <a:endParaRPr kumimoji="0" lang="ru-RU" sz="14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8 ФЗ «Об адвокатской деятельности и адвокатуре в Российской Федерации».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7. </a:t>
            </a:r>
            <a:r>
              <a:rPr lang="ru-RU" sz="1600" b="1" dirty="0" smtClean="0"/>
              <a:t>Нотариальная </a:t>
            </a:r>
            <a:r>
              <a:rPr lang="ru-RU" sz="1600" b="1" dirty="0"/>
              <a:t>тайна </a:t>
            </a:r>
            <a:r>
              <a:rPr lang="ru-RU" sz="1400" dirty="0"/>
              <a:t>- сведения, которые стали известны нотариусу в ходе осуществления им профессиональной деятельности.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ст</a:t>
            </a:r>
            <a:r>
              <a:rPr lang="ru-RU" sz="1400" dirty="0"/>
              <a:t>. 16 Основ законодательства Российской Федерации о нотариате</a:t>
            </a:r>
            <a:r>
              <a:rPr lang="ru-RU" sz="1400" dirty="0" smtClean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 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8</a:t>
            </a:r>
            <a:r>
              <a:rPr lang="ru-RU" sz="1600" b="1" dirty="0" smtClean="0"/>
              <a:t>. Тайна исповеди</a:t>
            </a:r>
          </a:p>
          <a:p>
            <a:pPr algn="just"/>
            <a:r>
              <a:rPr lang="ru-RU" sz="1600" dirty="0" smtClean="0"/>
              <a:t>- Ст.3 ФЗ «О свободе совести и религиозных объединениях».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ru-RU" sz="1600" b="1" dirty="0" smtClean="0"/>
              <a:t>. Налоговая тайна</a:t>
            </a:r>
            <a:endParaRPr lang="ru-RU" sz="1600" b="1" dirty="0"/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Любые сведения,</a:t>
            </a:r>
            <a:r>
              <a:rPr kumimoji="0" lang="ru-RU" sz="1400" b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</a:t>
            </a:r>
            <a:r>
              <a:rPr kumimoji="0" lang="ru-RU" sz="14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олученные налоговым органом,</a:t>
            </a:r>
            <a:r>
              <a:rPr kumimoji="0" lang="ru-RU" sz="1400" b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ОВД, таможенным органом о налогоплательщике, за </a:t>
            </a:r>
            <a:r>
              <a:rPr kumimoji="0" lang="ru-RU" sz="1400" b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искл</a:t>
            </a:r>
            <a:r>
              <a:rPr kumimoji="0" lang="ru-RU" sz="1400" b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.: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400" baseline="0" dirty="0" smtClean="0"/>
              <a:t>Сведения, разглашенные налогоплательщиком самостоятельно или с его согласия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400" dirty="0" smtClean="0"/>
              <a:t>ИНН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400" baseline="0" dirty="0" smtClean="0"/>
              <a:t>О нарушениях налогового законодательств и меры ответственности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14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ОТКРЫТАЯ информация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 имущественном положении граждан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 marL="0" algn="just">
              <a:buNone/>
            </a:pPr>
            <a:r>
              <a:rPr lang="ru-RU" sz="1600" dirty="0" smtClean="0"/>
              <a:t>1. </a:t>
            </a:r>
            <a:r>
              <a:rPr lang="ru-RU" sz="1600" b="1" dirty="0" smtClean="0"/>
              <a:t>Сведения, </a:t>
            </a:r>
            <a:r>
              <a:rPr lang="ru-RU" sz="1600" b="1" dirty="0" smtClean="0"/>
              <a:t>содержащиеся </a:t>
            </a:r>
            <a:r>
              <a:rPr lang="ru-RU" sz="1600" b="1" dirty="0" smtClean="0"/>
              <a:t>едином государственном реестре прав</a:t>
            </a:r>
            <a:r>
              <a:rPr lang="ru-RU" sz="1600" dirty="0" smtClean="0"/>
              <a:t> и предоставляются регистрирующим органом по запросам любых лиц, в т.ч. посредством почтового отправления:</a:t>
            </a:r>
          </a:p>
          <a:p>
            <a:pPr marL="0" algn="just">
              <a:buFont typeface="Arial" pitchFamily="34" charset="0"/>
              <a:buChar char="•"/>
            </a:pPr>
            <a:r>
              <a:rPr lang="ru-RU" sz="1600" dirty="0" smtClean="0"/>
              <a:t>Описание объекта недвижимости</a:t>
            </a:r>
          </a:p>
          <a:p>
            <a:pPr marL="0" algn="just">
              <a:buFont typeface="Arial" pitchFamily="34" charset="0"/>
              <a:buChar char="•"/>
            </a:pPr>
            <a:r>
              <a:rPr lang="ru-RU" sz="1600" dirty="0" smtClean="0"/>
              <a:t>Зарегистрированные права на недвижимое имущество, а так же ограничения прав</a:t>
            </a:r>
          </a:p>
          <a:p>
            <a:pPr marL="0" algn="just">
              <a:buNone/>
            </a:pPr>
            <a:r>
              <a:rPr lang="ru-RU" sz="1600" b="1" dirty="0" smtClean="0"/>
              <a:t>Срок предоставления ответа – 5 рабочих дней.</a:t>
            </a:r>
          </a:p>
          <a:p>
            <a:pPr marL="0" algn="just">
              <a:buNone/>
            </a:pPr>
            <a:endParaRPr lang="ru-RU" sz="1600" b="1" dirty="0" smtClean="0"/>
          </a:p>
          <a:p>
            <a:pPr marL="0" algn="just">
              <a:buNone/>
            </a:pPr>
            <a:r>
              <a:rPr lang="ru-RU" sz="1600" b="1" dirty="0" smtClean="0"/>
              <a:t>2. Сведения о доходах, имуществе и обязательствах имущественного характера государственного служащего, его супруги и н</a:t>
            </a:r>
            <a:r>
              <a:rPr lang="en-US" sz="1600" b="1" dirty="0" smtClean="0"/>
              <a:t>/</a:t>
            </a:r>
            <a:r>
              <a:rPr lang="ru-RU" sz="1600" b="1" dirty="0" smtClean="0"/>
              <a:t>с детей</a:t>
            </a:r>
            <a:r>
              <a:rPr lang="ru-RU" sz="1600" dirty="0" smtClean="0"/>
              <a:t>:</a:t>
            </a:r>
          </a:p>
          <a:p>
            <a:pPr marL="0" algn="just">
              <a:buFont typeface="Arial" pitchFamily="34" charset="0"/>
              <a:buChar char="•"/>
            </a:pPr>
            <a:r>
              <a:rPr lang="ru-RU" sz="1600" dirty="0" smtClean="0"/>
              <a:t>Декларированный годовой доход</a:t>
            </a:r>
          </a:p>
          <a:p>
            <a:pPr marL="0" algn="just">
              <a:buFont typeface="Arial" pitchFamily="34" charset="0"/>
              <a:buChar char="•"/>
            </a:pPr>
            <a:r>
              <a:rPr lang="ru-RU" sz="1600" dirty="0" smtClean="0"/>
              <a:t>Перечень объектов недвижимости, принадлежащих на праве собственности (с указание вида, площади, страны расположения)</a:t>
            </a:r>
          </a:p>
          <a:p>
            <a:pPr marL="0" algn="just">
              <a:buFont typeface="Arial" pitchFamily="34" charset="0"/>
              <a:buChar char="•"/>
            </a:pPr>
            <a:r>
              <a:rPr lang="ru-RU" sz="1600" dirty="0" smtClean="0"/>
              <a:t>Перечень транспортных средств, с указанием вида и марки</a:t>
            </a:r>
          </a:p>
          <a:p>
            <a:pPr marL="0" algn="just">
              <a:buNone/>
            </a:pPr>
            <a:endParaRPr lang="ru-RU" sz="1600" dirty="0" smtClean="0"/>
          </a:p>
          <a:p>
            <a:pPr marL="0" algn="just">
              <a:buNone/>
            </a:pPr>
            <a:r>
              <a:rPr lang="ru-RU" sz="1600" b="1" dirty="0" smtClean="0"/>
              <a:t>3</a:t>
            </a:r>
            <a:r>
              <a:rPr lang="ru-RU" sz="1600" dirty="0" smtClean="0"/>
              <a:t>. </a:t>
            </a:r>
            <a:r>
              <a:rPr lang="ru-RU" sz="1600" b="1" dirty="0" smtClean="0"/>
              <a:t>Сведения о кандидатах, участвующих в выборах</a:t>
            </a:r>
          </a:p>
          <a:p>
            <a:pPr marL="0" algn="just">
              <a:buFont typeface="Arial" pitchFamily="34" charset="0"/>
              <a:buChar char="•"/>
            </a:pPr>
            <a:r>
              <a:rPr lang="ru-RU" sz="1600" dirty="0" smtClean="0"/>
              <a:t>Сведения о размере и об источниках доходов</a:t>
            </a:r>
          </a:p>
          <a:p>
            <a:pPr marL="0" algn="just">
              <a:buFont typeface="Arial" pitchFamily="34" charset="0"/>
              <a:buChar char="•"/>
            </a:pPr>
            <a:r>
              <a:rPr lang="ru-RU" sz="1600" dirty="0" smtClean="0"/>
              <a:t>Сведения о собственности, в т.ч и совместной</a:t>
            </a:r>
          </a:p>
          <a:p>
            <a:pPr marL="0" algn="just">
              <a:buFont typeface="Arial" pitchFamily="34" charset="0"/>
              <a:buChar char="•"/>
            </a:pPr>
            <a:r>
              <a:rPr lang="ru-RU" sz="1600" dirty="0" smtClean="0"/>
              <a:t>Сведения о вкладах в банках, ценных бумагах</a:t>
            </a:r>
          </a:p>
          <a:p>
            <a:pPr marL="0" algn="just"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21537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Сведения</a:t>
            </a:r>
          </a:p>
          <a:p>
            <a:pPr algn="just"/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 доходах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имуществе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обязательствах имущественного характера</a:t>
            </a: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федеральных гражданских служащих, назначаемых на должность Президентом РФ или Правительством РФ (за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искл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военнослужащих и федеральных судей) –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предоставляется кадровой службой государственного органа для опубликования общероссийскими СМИ по их письменным обращениям. </a:t>
            </a:r>
          </a:p>
          <a:p>
            <a:pPr algn="just"/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Сведения о гражданских служащих субъекта РФ –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предоставляется по запросу общероссийского или регионального СМИ.</a:t>
            </a:r>
          </a:p>
          <a:p>
            <a:pPr algn="just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Срок ответа – 7 дней.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Служащие информируются о данном факте.</a:t>
            </a:r>
          </a:p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__________________________</a:t>
            </a:r>
          </a:p>
          <a:p>
            <a:pPr algn="just"/>
            <a:r>
              <a:rPr lang="ru-RU" sz="1400" dirty="0" smtClean="0"/>
              <a:t>Указ Президента РФ № 609 от 30 мая 2005 г.</a:t>
            </a:r>
          </a:p>
          <a:p>
            <a:pPr algn="just"/>
            <a:r>
              <a:rPr lang="ru-RU" sz="1400" dirty="0" smtClean="0"/>
              <a:t>«Об утверждении Положения о персональных данных гражданского служащего Российской Федерации и ведении его личного дела ».</a:t>
            </a:r>
            <a:endParaRPr lang="ru-RU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582</TotalTime>
  <Words>1510</Words>
  <Application>Microsoft Office PowerPoint</Application>
  <PresentationFormat>Экран (4:3)</PresentationFormat>
  <Paragraphs>212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Освещение в СМИ частной жизни</vt:lpstr>
      <vt:lpstr>Что такое «частная жизнь»</vt:lpstr>
      <vt:lpstr>Презентация PowerPoint</vt:lpstr>
      <vt:lpstr>Право на неприкосновенность частной жизни</vt:lpstr>
      <vt:lpstr>Охраняемые законом тайны</vt:lpstr>
      <vt:lpstr>Презентация PowerPoint</vt:lpstr>
      <vt:lpstr>Презентация PowerPoint</vt:lpstr>
      <vt:lpstr>ОТКРЫТАЯ информация  об имущественном положении граждан  </vt:lpstr>
      <vt:lpstr>Презентация PowerPoint</vt:lpstr>
      <vt:lpstr>Рассмотрение дел о защите права на неприкосновенность частной жизни в суде.</vt:lpstr>
      <vt:lpstr>Юридические особенности рассмотрения дел  о нарушении права на неприкосновенность частной жизни</vt:lpstr>
      <vt:lpstr>Презентация PowerPoint</vt:lpstr>
      <vt:lpstr>Примеры из практики  Европейского суда по правам человека</vt:lpstr>
      <vt:lpstr>7. Истец является публичной фигурой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Освещение в СМИ частной жизни</dc:title>
  <dc:creator>palcev</dc:creator>
  <cp:lastModifiedBy>Дом</cp:lastModifiedBy>
  <cp:revision>50</cp:revision>
  <dcterms:created xsi:type="dcterms:W3CDTF">2012-07-25T06:03:28Z</dcterms:created>
  <dcterms:modified xsi:type="dcterms:W3CDTF">2014-04-20T10:02:40Z</dcterms:modified>
</cp:coreProperties>
</file>